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B84718-3388-47F4-A8FD-264C15EC3178}">
  <a:tblStyle styleId="{71B84718-3388-47F4-A8FD-264C15EC317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1a9252fa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1a9252fa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1a9252fa4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1a9252fa4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1a9252fa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1a9252fa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1a9252fa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1a9252fa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1a9252fa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1a9252fa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Convert conclusion paragraphs into concise bullet points for presentation - Connor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1a9252fa4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1a9252fa4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1a9252fa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51a9252fa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1a9252fa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1a9252fa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1a9252fa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1a9252fa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1a9252fa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1a9252fa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51a9252fa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51a9252fa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1a9252fa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1a9252fa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1a9252fa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1a9252fa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1a9252fa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1a9252fa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1a9252fa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1a9252fa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1a9252fa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1a9252fa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1a9252fa4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1a9252fa4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thinkmind.org/index.php?view=article&amp;articleid=content_2023_1_20_60011" TargetMode="External"/><Relationship Id="rId4" Type="http://schemas.openxmlformats.org/officeDocument/2006/relationships/hyperlink" Target="https://www.thinkmind.org/index.php?view=article&amp;articleid=content_2023_1_20_6001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ITSAMI - Image Tagging Software Applicable to Many Images</a:t>
            </a:r>
            <a:endParaRPr/>
          </a:p>
        </p:txBody>
      </p:sp>
      <p:sp>
        <p:nvSpPr>
          <p:cNvPr id="55" name="Google Shape;55;p13"/>
          <p:cNvSpPr txBox="1"/>
          <p:nvPr>
            <p:ph idx="1" type="subTitle"/>
          </p:nvPr>
        </p:nvSpPr>
        <p:spPr>
          <a:xfrm>
            <a:off x="311700" y="2834125"/>
            <a:ext cx="8520600" cy="15138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Group 10</a:t>
            </a:r>
            <a:endParaRPr/>
          </a:p>
          <a:p>
            <a:pPr indent="0" lvl="0" marL="0" rtl="0" algn="ctr">
              <a:spcBef>
                <a:spcPts val="0"/>
              </a:spcBef>
              <a:spcAft>
                <a:spcPts val="0"/>
              </a:spcAft>
              <a:buNone/>
            </a:pPr>
            <a:r>
              <a:rPr lang="en"/>
              <a:t>Taufeeq Ali, Connor Ford, Fernando Hernandez, Bowen Liu, Tanner Raley, Asher Schubert, San Yun, Joel Zuniga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261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UI and Flow</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0" y="1017717"/>
            <a:ext cx="9144003" cy="41255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Scheduling</a:t>
            </a:r>
            <a:endParaRPr/>
          </a:p>
        </p:txBody>
      </p:sp>
      <p:graphicFrame>
        <p:nvGraphicFramePr>
          <p:cNvPr id="129" name="Google Shape;129;p23"/>
          <p:cNvGraphicFramePr/>
          <p:nvPr/>
        </p:nvGraphicFramePr>
        <p:xfrm>
          <a:off x="1811238" y="1017725"/>
          <a:ext cx="3000000" cy="3000000"/>
        </p:xfrm>
        <a:graphic>
          <a:graphicData uri="http://schemas.openxmlformats.org/drawingml/2006/table">
            <a:tbl>
              <a:tblPr>
                <a:noFill/>
                <a:tableStyleId>{71B84718-3388-47F4-A8FD-264C15EC3178}</a:tableStyleId>
              </a:tblPr>
              <a:tblGrid>
                <a:gridCol w="490525"/>
                <a:gridCol w="1257750"/>
                <a:gridCol w="1257750"/>
                <a:gridCol w="1257750"/>
                <a:gridCol w="1257750"/>
              </a:tblGrid>
              <a:tr h="360525">
                <a:tc>
                  <a:txBody>
                    <a:bodyPr/>
                    <a:lstStyle/>
                    <a:p>
                      <a:pPr indent="0" lvl="0" marL="0" rtl="0" algn="ctr">
                        <a:lnSpc>
                          <a:spcPct val="115000"/>
                        </a:lnSpc>
                        <a:spcBef>
                          <a:spcPts val="0"/>
                        </a:spcBef>
                        <a:spcAft>
                          <a:spcPts val="0"/>
                        </a:spcAft>
                        <a:buNone/>
                      </a:pPr>
                      <a:r>
                        <a:rPr lang="en" sz="1000"/>
                        <a:t>Task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Effort</a:t>
                      </a:r>
                      <a:endParaRPr sz="1000"/>
                    </a:p>
                    <a:p>
                      <a:pPr indent="0" lvl="0" marL="0" rtl="0" algn="ctr">
                        <a:lnSpc>
                          <a:spcPct val="115000"/>
                        </a:lnSpc>
                        <a:spcBef>
                          <a:spcPts val="0"/>
                        </a:spcBef>
                        <a:spcAft>
                          <a:spcPts val="0"/>
                        </a:spcAft>
                        <a:buNone/>
                      </a:pPr>
                      <a:r>
                        <a:rPr lang="en" sz="1000"/>
                        <a:t>(person-days)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Duration</a:t>
                      </a:r>
                      <a:endParaRPr sz="1000"/>
                    </a:p>
                    <a:p>
                      <a:pPr indent="0" lvl="0" marL="0" rtl="0" algn="ctr">
                        <a:lnSpc>
                          <a:spcPct val="115000"/>
                        </a:lnSpc>
                        <a:spcBef>
                          <a:spcPts val="0"/>
                        </a:spcBef>
                        <a:spcAft>
                          <a:spcPts val="0"/>
                        </a:spcAft>
                        <a:buNone/>
                      </a:pPr>
                      <a:r>
                        <a:rPr lang="en" sz="1000"/>
                        <a:t>(days)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Dependencies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Activity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0525">
                <a:tc>
                  <a:txBody>
                    <a:bodyPr/>
                    <a:lstStyle/>
                    <a:p>
                      <a:pPr indent="0" lvl="0" marL="0" rtl="0" algn="r">
                        <a:lnSpc>
                          <a:spcPct val="115000"/>
                        </a:lnSpc>
                        <a:spcBef>
                          <a:spcPts val="0"/>
                        </a:spcBef>
                        <a:spcAft>
                          <a:spcPts val="0"/>
                        </a:spcAft>
                        <a:buNone/>
                      </a:pPr>
                      <a:r>
                        <a:rPr lang="en" sz="1000"/>
                        <a:t>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planning code structure</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0525">
                <a:tc>
                  <a:txBody>
                    <a:bodyPr/>
                    <a:lstStyle/>
                    <a:p>
                      <a:pPr indent="0" lvl="0" marL="0" rtl="0" algn="r">
                        <a:lnSpc>
                          <a:spcPct val="115000"/>
                        </a:lnSpc>
                        <a:spcBef>
                          <a:spcPts val="0"/>
                        </a:spcBef>
                        <a:spcAft>
                          <a:spcPts val="0"/>
                        </a:spcAft>
                        <a:buNone/>
                      </a:pPr>
                      <a:r>
                        <a:rPr lang="en" sz="1000"/>
                        <a:t>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Culminate test image database</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0525">
                <a:tc>
                  <a:txBody>
                    <a:bodyPr/>
                    <a:lstStyle/>
                    <a:p>
                      <a:pPr indent="0" lvl="0" marL="0" rtl="0" algn="r">
                        <a:lnSpc>
                          <a:spcPct val="115000"/>
                        </a:lnSpc>
                        <a:spcBef>
                          <a:spcPts val="0"/>
                        </a:spcBef>
                        <a:spcAft>
                          <a:spcPts val="0"/>
                        </a:spcAft>
                        <a:buNone/>
                      </a:pPr>
                      <a:r>
                        <a:rPr lang="en" sz="1000"/>
                        <a:t>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develop tagging software</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72400">
                <a:tc>
                  <a:txBody>
                    <a:bodyPr/>
                    <a:lstStyle/>
                    <a:p>
                      <a:pPr indent="0" lvl="0" marL="0" rtl="0" algn="r">
                        <a:lnSpc>
                          <a:spcPct val="115000"/>
                        </a:lnSpc>
                        <a:spcBef>
                          <a:spcPts val="0"/>
                        </a:spcBef>
                        <a:spcAft>
                          <a:spcPts val="0"/>
                        </a:spcAft>
                        <a:buNone/>
                      </a:pPr>
                      <a:r>
                        <a:rPr lang="en" sz="1000"/>
                        <a:t>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Create possible image tag database</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72400">
                <a:tc>
                  <a:txBody>
                    <a:bodyPr/>
                    <a:lstStyle/>
                    <a:p>
                      <a:pPr indent="0" lvl="0" marL="0" rtl="0" algn="r">
                        <a:lnSpc>
                          <a:spcPct val="115000"/>
                        </a:lnSpc>
                        <a:spcBef>
                          <a:spcPts val="0"/>
                        </a:spcBef>
                        <a:spcAft>
                          <a:spcPts val="0"/>
                        </a:spcAft>
                        <a:buNone/>
                      </a:pPr>
                      <a:r>
                        <a:rPr lang="en" sz="1000"/>
                        <a:t>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test individual tag creation</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0525">
                <a:tc>
                  <a:txBody>
                    <a:bodyPr/>
                    <a:lstStyle/>
                    <a:p>
                      <a:pPr indent="0" lvl="0" marL="0" rtl="0" algn="r">
                        <a:lnSpc>
                          <a:spcPct val="115000"/>
                        </a:lnSpc>
                        <a:spcBef>
                          <a:spcPts val="0"/>
                        </a:spcBef>
                        <a:spcAft>
                          <a:spcPts val="0"/>
                        </a:spcAft>
                        <a:buNone/>
                      </a:pPr>
                      <a:r>
                        <a:rPr lang="en" sz="1000"/>
                        <a:t>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test new tag creation</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84300">
                <a:tc>
                  <a:txBody>
                    <a:bodyPr/>
                    <a:lstStyle/>
                    <a:p>
                      <a:pPr indent="0" lvl="0" marL="0" rtl="0" algn="r">
                        <a:lnSpc>
                          <a:spcPct val="115000"/>
                        </a:lnSpc>
                        <a:spcBef>
                          <a:spcPts val="0"/>
                        </a:spcBef>
                        <a:spcAft>
                          <a:spcPts val="0"/>
                        </a:spcAft>
                        <a:buNone/>
                      </a:pPr>
                      <a:r>
                        <a:rPr lang="en" sz="1000"/>
                        <a:t>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test new image uploading and tagging</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Scheduling</a:t>
            </a:r>
            <a:r>
              <a:rPr lang="en"/>
              <a:t> Cont.</a:t>
            </a:r>
            <a:endParaRPr/>
          </a:p>
        </p:txBody>
      </p:sp>
      <p:graphicFrame>
        <p:nvGraphicFramePr>
          <p:cNvPr id="135" name="Google Shape;135;p24"/>
          <p:cNvGraphicFramePr/>
          <p:nvPr/>
        </p:nvGraphicFramePr>
        <p:xfrm>
          <a:off x="762000" y="1209725"/>
          <a:ext cx="3000000" cy="3000000"/>
        </p:xfrm>
        <a:graphic>
          <a:graphicData uri="http://schemas.openxmlformats.org/drawingml/2006/table">
            <a:tbl>
              <a:tblPr>
                <a:noFill/>
                <a:tableStyleId>{71B84718-3388-47F4-A8FD-264C15EC3178}</a:tableStyleId>
              </a:tblPr>
              <a:tblGrid>
                <a:gridCol w="952500"/>
                <a:gridCol w="952500"/>
                <a:gridCol w="952500"/>
                <a:gridCol w="952500"/>
                <a:gridCol w="952500"/>
                <a:gridCol w="952500"/>
                <a:gridCol w="952500"/>
                <a:gridCol w="952500"/>
              </a:tblGrid>
              <a:tr h="100000">
                <a:tc>
                  <a:txBody>
                    <a:bodyPr/>
                    <a:lstStyle/>
                    <a:p>
                      <a:pPr indent="0" lvl="0" marL="0" rtl="0" algn="r">
                        <a:lnSpc>
                          <a:spcPct val="115000"/>
                        </a:lnSpc>
                        <a:spcBef>
                          <a:spcPts val="0"/>
                        </a:spcBef>
                        <a:spcAft>
                          <a:spcPts val="0"/>
                        </a:spcAft>
                        <a:buNone/>
                      </a:pPr>
                      <a:r>
                        <a:rPr lang="en" sz="1000"/>
                        <a:t>Days: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13-15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16-18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19-21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Taufeeq</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r>
              <a:tr h="200025">
                <a:tc>
                  <a:txBody>
                    <a:bodyPr/>
                    <a:lstStyle/>
                    <a:p>
                      <a:pPr indent="0" lvl="0" marL="0" rtl="0" algn="l">
                        <a:lnSpc>
                          <a:spcPct val="115000"/>
                        </a:lnSpc>
                        <a:spcBef>
                          <a:spcPts val="0"/>
                        </a:spcBef>
                        <a:spcAft>
                          <a:spcPts val="0"/>
                        </a:spcAft>
                        <a:buNone/>
                      </a:pPr>
                      <a:r>
                        <a:rPr lang="en" sz="1000"/>
                        <a:t>Connor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r>
              <a:tr h="200025">
                <a:tc>
                  <a:txBody>
                    <a:bodyPr/>
                    <a:lstStyle/>
                    <a:p>
                      <a:pPr indent="0" lvl="0" marL="0" rtl="0" algn="l">
                        <a:lnSpc>
                          <a:spcPct val="115000"/>
                        </a:lnSpc>
                        <a:spcBef>
                          <a:spcPts val="0"/>
                        </a:spcBef>
                        <a:spcAft>
                          <a:spcPts val="0"/>
                        </a:spcAft>
                        <a:buNone/>
                      </a:pPr>
                      <a:r>
                        <a:rPr lang="en" sz="1000"/>
                        <a:t>Fernando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Bowen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FF"/>
                    </a:solidFill>
                  </a:tcPr>
                </a:tc>
              </a:tr>
              <a:tr h="200025">
                <a:tc>
                  <a:txBody>
                    <a:bodyPr/>
                    <a:lstStyle/>
                    <a:p>
                      <a:pPr indent="0" lvl="0" marL="0" rtl="0" algn="l">
                        <a:lnSpc>
                          <a:spcPct val="115000"/>
                        </a:lnSpc>
                        <a:spcBef>
                          <a:spcPts val="0"/>
                        </a:spcBef>
                        <a:spcAft>
                          <a:spcPts val="0"/>
                        </a:spcAft>
                        <a:buNone/>
                      </a:pPr>
                      <a:r>
                        <a:rPr lang="en" sz="1000"/>
                        <a:t>Tanner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FF"/>
                    </a:solidFill>
                  </a:tcPr>
                </a:tc>
              </a:tr>
              <a:tr h="200025">
                <a:tc>
                  <a:txBody>
                    <a:bodyPr/>
                    <a:lstStyle/>
                    <a:p>
                      <a:pPr indent="0" lvl="0" marL="0" rtl="0" algn="l">
                        <a:lnSpc>
                          <a:spcPct val="115000"/>
                        </a:lnSpc>
                        <a:spcBef>
                          <a:spcPts val="0"/>
                        </a:spcBef>
                        <a:spcAft>
                          <a:spcPts val="0"/>
                        </a:spcAft>
                        <a:buNone/>
                      </a:pPr>
                      <a:r>
                        <a:rPr lang="en" sz="1000"/>
                        <a:t>Asher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r>
              <a:tr h="200025">
                <a:tc>
                  <a:txBody>
                    <a:bodyPr/>
                    <a:lstStyle/>
                    <a:p>
                      <a:pPr indent="0" lvl="0" marL="0" rtl="0" algn="l">
                        <a:lnSpc>
                          <a:spcPct val="115000"/>
                        </a:lnSpc>
                        <a:spcBef>
                          <a:spcPts val="0"/>
                        </a:spcBef>
                        <a:spcAft>
                          <a:spcPts val="0"/>
                        </a:spcAft>
                        <a:buNone/>
                      </a:pPr>
                      <a:r>
                        <a:rPr lang="en" sz="1000"/>
                        <a:t>San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r>
              <a:tr h="200025">
                <a:tc>
                  <a:txBody>
                    <a:bodyPr/>
                    <a:lstStyle/>
                    <a:p>
                      <a:pPr indent="0" lvl="0" marL="0" rtl="0" algn="l">
                        <a:lnSpc>
                          <a:spcPct val="115000"/>
                        </a:lnSpc>
                        <a:spcBef>
                          <a:spcPts val="0"/>
                        </a:spcBef>
                        <a:spcAft>
                          <a:spcPts val="0"/>
                        </a:spcAft>
                        <a:buNone/>
                      </a:pPr>
                      <a:r>
                        <a:rPr lang="en" sz="1000"/>
                        <a:t>Joel</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9900"/>
                    </a:solidFill>
                  </a:tcPr>
                </a:tc>
                <a:tc>
                  <a:txBody>
                    <a:bodyPr/>
                    <a:lstStyle/>
                    <a:p>
                      <a:pPr indent="0" lvl="0" marL="0" rtl="0" algn="l">
                        <a:lnSpc>
                          <a:spcPct val="115000"/>
                        </a:lnSpc>
                        <a:spcBef>
                          <a:spcPts val="0"/>
                        </a:spcBef>
                        <a:spcAft>
                          <a:spcPts val="0"/>
                        </a:spcAft>
                        <a:buNone/>
                      </a:pPr>
                      <a:r>
                        <a:rPr lang="en" sz="1000"/>
                        <a:t>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 sz="1000"/>
                        <a:t>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lnSpc>
                          <a:spcPct val="115000"/>
                        </a:lnSpc>
                        <a:spcBef>
                          <a:spcPts val="0"/>
                        </a:spcBef>
                        <a:spcAft>
                          <a:spcPts val="0"/>
                        </a:spcAft>
                        <a:buNone/>
                      </a:pPr>
                      <a:r>
                        <a:rPr lang="en" sz="1000"/>
                        <a:t>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FF"/>
                    </a:solidFill>
                  </a:tcPr>
                </a:tc>
                <a:tc>
                  <a:txBody>
                    <a:bodyPr/>
                    <a:lstStyle/>
                    <a:p>
                      <a:pPr indent="0" lvl="0" marL="0" rtl="0" algn="l">
                        <a:lnSpc>
                          <a:spcPct val="115000"/>
                        </a:lnSpc>
                        <a:spcBef>
                          <a:spcPts val="0"/>
                        </a:spcBef>
                        <a:spcAft>
                          <a:spcPts val="0"/>
                        </a:spcAft>
                        <a:buNone/>
                      </a:pPr>
                      <a:r>
                        <a:rPr lang="en" sz="1000"/>
                        <a:t>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00FF"/>
                    </a:solidFill>
                  </a:tcPr>
                </a:tc>
                <a:tc>
                  <a:txBody>
                    <a:bodyPr/>
                    <a:lstStyle/>
                    <a:p>
                      <a:pPr indent="0" lvl="0" marL="0" rtl="0" algn="l">
                        <a:lnSpc>
                          <a:spcPct val="115000"/>
                        </a:lnSpc>
                        <a:spcBef>
                          <a:spcPts val="0"/>
                        </a:spcBef>
                        <a:spcAft>
                          <a:spcPts val="0"/>
                        </a:spcAft>
                        <a:buNone/>
                      </a:pPr>
                      <a:r>
                        <a:rPr lang="en" sz="1000"/>
                        <a:t>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aphicFrame>
        <p:nvGraphicFramePr>
          <p:cNvPr id="140" name="Google Shape;140;p25"/>
          <p:cNvGraphicFramePr/>
          <p:nvPr/>
        </p:nvGraphicFramePr>
        <p:xfrm>
          <a:off x="105513" y="150475"/>
          <a:ext cx="3000000" cy="3000000"/>
        </p:xfrm>
        <a:graphic>
          <a:graphicData uri="http://schemas.openxmlformats.org/drawingml/2006/table">
            <a:tbl>
              <a:tblPr>
                <a:noFill/>
                <a:tableStyleId>{71B84718-3388-47F4-A8FD-264C15EC3178}</a:tableStyleId>
              </a:tblPr>
              <a:tblGrid>
                <a:gridCol w="1752375"/>
                <a:gridCol w="1040050"/>
                <a:gridCol w="1396250"/>
                <a:gridCol w="1581425"/>
                <a:gridCol w="1438975"/>
                <a:gridCol w="1723900"/>
              </a:tblGrid>
              <a:tr h="438150">
                <a:tc>
                  <a:txBody>
                    <a:bodyPr/>
                    <a:lstStyle/>
                    <a:p>
                      <a:pPr indent="0" lvl="0" marL="88900" marR="139700" rtl="0" algn="l">
                        <a:lnSpc>
                          <a:spcPct val="115000"/>
                        </a:lnSpc>
                        <a:spcBef>
                          <a:spcPts val="0"/>
                        </a:spcBef>
                        <a:spcAft>
                          <a:spcPts val="0"/>
                        </a:spcAft>
                        <a:buNone/>
                      </a:pPr>
                      <a:r>
                        <a:rPr b="1" lang="en" sz="1000"/>
                        <a:t>Feature</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b="1" lang="en" sz="1000"/>
                        <a:t>rclip</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b="1" lang="en" sz="1000"/>
                        <a:t>Eagle</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b="1" lang="en" sz="1000"/>
                        <a:t>Adobe Bridge</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b="1" lang="en" sz="1000"/>
                        <a:t>Hydrus</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b="1" lang="en" sz="1000"/>
                        <a:t>Our System Goal</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7950">
                <a:tc>
                  <a:txBody>
                    <a:bodyPr/>
                    <a:lstStyle/>
                    <a:p>
                      <a:pPr indent="0" lvl="0" marL="88900" marR="139700" rtl="0" algn="l">
                        <a:lnSpc>
                          <a:spcPct val="115000"/>
                        </a:lnSpc>
                        <a:spcBef>
                          <a:spcPts val="0"/>
                        </a:spcBef>
                        <a:spcAft>
                          <a:spcPts val="0"/>
                        </a:spcAft>
                        <a:buNone/>
                      </a:pPr>
                      <a:r>
                        <a:rPr b="1" lang="en" sz="1000"/>
                        <a:t>GUI</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(Modern)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7950">
                <a:tc>
                  <a:txBody>
                    <a:bodyPr/>
                    <a:lstStyle/>
                    <a:p>
                      <a:pPr indent="0" lvl="0" marL="88900" marR="139700" rtl="0" algn="l">
                        <a:lnSpc>
                          <a:spcPct val="115000"/>
                        </a:lnSpc>
                        <a:spcBef>
                          <a:spcPts val="0"/>
                        </a:spcBef>
                        <a:spcAft>
                          <a:spcPts val="0"/>
                        </a:spcAft>
                        <a:buNone/>
                      </a:pPr>
                      <a:r>
                        <a:rPr b="1" lang="en" sz="1000"/>
                        <a:t>Auto-Tagging</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(AI-Powered)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7950">
                <a:tc>
                  <a:txBody>
                    <a:bodyPr/>
                    <a:lstStyle/>
                    <a:p>
                      <a:pPr indent="0" lvl="0" marL="88900" marR="139700" rtl="0" algn="l">
                        <a:lnSpc>
                          <a:spcPct val="115000"/>
                        </a:lnSpc>
                        <a:spcBef>
                          <a:spcPts val="0"/>
                        </a:spcBef>
                        <a:spcAft>
                          <a:spcPts val="0"/>
                        </a:spcAft>
                        <a:buNone/>
                      </a:pPr>
                      <a:r>
                        <a:rPr b="1" lang="en" sz="1000"/>
                        <a:t>Manual Tagging</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7950">
                <a:tc>
                  <a:txBody>
                    <a:bodyPr/>
                    <a:lstStyle/>
                    <a:p>
                      <a:pPr indent="0" lvl="0" marL="88900" marR="139700" rtl="0" algn="l">
                        <a:lnSpc>
                          <a:spcPct val="115000"/>
                        </a:lnSpc>
                        <a:spcBef>
                          <a:spcPts val="0"/>
                        </a:spcBef>
                        <a:spcAft>
                          <a:spcPts val="0"/>
                        </a:spcAft>
                        <a:buNone/>
                      </a:pPr>
                      <a:r>
                        <a:rPr b="1" lang="en" sz="1000"/>
                        <a:t>Offline Support</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8150">
                <a:tc>
                  <a:txBody>
                    <a:bodyPr/>
                    <a:lstStyle/>
                    <a:p>
                      <a:pPr indent="0" lvl="0" marL="88900" marR="139700" rtl="0" algn="l">
                        <a:lnSpc>
                          <a:spcPct val="115000"/>
                        </a:lnSpc>
                        <a:spcBef>
                          <a:spcPts val="0"/>
                        </a:spcBef>
                        <a:spcAft>
                          <a:spcPts val="0"/>
                        </a:spcAft>
                        <a:buNone/>
                      </a:pPr>
                      <a:r>
                        <a:rPr b="1" lang="en" sz="1000"/>
                        <a:t>Advanced Search</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(Basic)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(Metadata)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(AI + Filters)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0100">
                <a:tc>
                  <a:txBody>
                    <a:bodyPr/>
                    <a:lstStyle/>
                    <a:p>
                      <a:pPr indent="0" lvl="0" marL="88900" marR="139700" rtl="0" algn="l">
                        <a:lnSpc>
                          <a:spcPct val="115000"/>
                        </a:lnSpc>
                        <a:spcBef>
                          <a:spcPts val="0"/>
                        </a:spcBef>
                        <a:spcAft>
                          <a:spcPts val="0"/>
                        </a:spcAft>
                        <a:buNone/>
                      </a:pPr>
                      <a:r>
                        <a:rPr b="1" lang="en" sz="1000"/>
                        <a:t>Performance</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(Medium)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(Heavy)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(Slow)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7950">
                <a:tc>
                  <a:txBody>
                    <a:bodyPr/>
                    <a:lstStyle/>
                    <a:p>
                      <a:pPr indent="0" lvl="0" marL="88900" marR="139700" rtl="0" algn="l">
                        <a:lnSpc>
                          <a:spcPct val="115000"/>
                        </a:lnSpc>
                        <a:spcBef>
                          <a:spcPts val="0"/>
                        </a:spcBef>
                        <a:spcAft>
                          <a:spcPts val="0"/>
                        </a:spcAft>
                        <a:buNone/>
                      </a:pPr>
                      <a:r>
                        <a:rPr b="1" lang="en" sz="1000"/>
                        <a:t>Cross-Platform</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(Win/Mac)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8150">
                <a:tc>
                  <a:txBody>
                    <a:bodyPr/>
                    <a:lstStyle/>
                    <a:p>
                      <a:pPr indent="0" lvl="0" marL="88900" marR="139700" rtl="0" algn="l">
                        <a:lnSpc>
                          <a:spcPct val="115000"/>
                        </a:lnSpc>
                        <a:spcBef>
                          <a:spcPts val="0"/>
                        </a:spcBef>
                        <a:spcAft>
                          <a:spcPts val="0"/>
                        </a:spcAft>
                        <a:buNone/>
                      </a:pPr>
                      <a:r>
                        <a:rPr b="1" lang="en" sz="1000"/>
                        <a:t>Metadata Support</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38150">
                <a:tc>
                  <a:txBody>
                    <a:bodyPr/>
                    <a:lstStyle/>
                    <a:p>
                      <a:pPr indent="0" lvl="0" marL="88900" marR="139700" rtl="0" algn="l">
                        <a:lnSpc>
                          <a:spcPct val="115000"/>
                        </a:lnSpc>
                        <a:spcBef>
                          <a:spcPts val="0"/>
                        </a:spcBef>
                        <a:spcAft>
                          <a:spcPts val="0"/>
                        </a:spcAft>
                        <a:buNone/>
                      </a:pPr>
                      <a:r>
                        <a:rPr b="1" lang="en" sz="1000"/>
                        <a:t>Batch Processing</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0100">
                <a:tc>
                  <a:txBody>
                    <a:bodyPr/>
                    <a:lstStyle/>
                    <a:p>
                      <a:pPr indent="0" lvl="0" marL="88900" marR="139700" rtl="0" algn="l">
                        <a:lnSpc>
                          <a:spcPct val="115000"/>
                        </a:lnSpc>
                        <a:spcBef>
                          <a:spcPts val="0"/>
                        </a:spcBef>
                        <a:spcAft>
                          <a:spcPts val="0"/>
                        </a:spcAft>
                        <a:buNone/>
                      </a:pPr>
                      <a:r>
                        <a:rPr b="1" lang="en" sz="1000"/>
                        <a:t>Extensibility</a:t>
                      </a:r>
                      <a:r>
                        <a:rPr lang="en" sz="1000"/>
                        <a:t>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a:t>❌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(Plugins)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(Scripts)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(Plugins)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88900" marR="139700" rtl="0" algn="l">
                        <a:lnSpc>
                          <a:spcPct val="115000"/>
                        </a:lnSpc>
                        <a:spcBef>
                          <a:spcPts val="0"/>
                        </a:spcBef>
                        <a:spcAft>
                          <a:spcPts val="0"/>
                        </a:spcAft>
                        <a:buNone/>
                      </a:pPr>
                      <a:r>
                        <a:rPr lang="en" sz="1100"/>
                        <a:t>✅</a:t>
                      </a:r>
                      <a:r>
                        <a:rPr lang="en" sz="1000"/>
                        <a:t>(Plugins) </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sz="1100">
                <a:solidFill>
                  <a:schemeClr val="dk1"/>
                </a:solidFill>
              </a:rPr>
              <a:t>TODO Convert conclusion paragraphs into concise bullet points for presentation - Connor</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For Deliverable 2, our team concentrated on applying core software engineering principles to carefully plan out the ITSAMI project. We developed and refined key project artifacts, including requirements specifications, process models, architectural designs, scheduling plans, cost estimates, and detailed testing strategies. This exercise gave us the opportunity to systematically walk through every major phase of the software development lifecycle, following a structured and disciplined approach. </a:t>
            </a:r>
            <a:endParaRPr sz="1100">
              <a:solidFill>
                <a:schemeClr val="dk1"/>
              </a:solidFill>
            </a:endParaRPr>
          </a:p>
          <a:p>
            <a:pPr indent="0" lvl="0" marL="0" rtl="0" algn="l">
              <a:spcBef>
                <a:spcPts val="1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00"/>
              </a:spcBef>
              <a:spcAft>
                <a:spcPts val="0"/>
              </a:spcAft>
              <a:buClr>
                <a:schemeClr val="dk1"/>
              </a:buClr>
              <a:buSzPct val="100000"/>
              <a:buFont typeface="Arial"/>
              <a:buNone/>
            </a:pPr>
            <a:r>
              <a:rPr lang="en" sz="1100">
                <a:solidFill>
                  <a:schemeClr val="dk1"/>
                </a:solidFill>
              </a:rPr>
              <a:t>Throughout the process, we ran into several challenges that are typical when tackling early-stage project planning. Crafting clear, realistic functional and non-functional requirements took multiple revisions to ensure everything aligned with our bigger project goals. Estimating cost and effort without a working implementation meant we had to make careful assumptions and extrapolations. Maintaining consistency between design artifacts, such as diagrams and architectural models, demanded ongoing communication and frequent changes. Lastly, creating a prototype of what the ITSAMI project would look like presented conflicting information with previous design artifacts that had to be remedied.  </a:t>
            </a:r>
            <a:endParaRPr sz="1100">
              <a:solidFill>
                <a:schemeClr val="dk1"/>
              </a:solidFill>
            </a:endParaRPr>
          </a:p>
          <a:p>
            <a:pPr indent="0" lvl="0" marL="0" rtl="0" algn="l">
              <a:spcBef>
                <a:spcPts val="1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00"/>
              </a:spcBef>
              <a:spcAft>
                <a:spcPts val="0"/>
              </a:spcAft>
              <a:buClr>
                <a:schemeClr val="dk1"/>
              </a:buClr>
              <a:buSzPct val="100000"/>
              <a:buFont typeface="Arial"/>
              <a:buNone/>
            </a:pPr>
            <a:r>
              <a:rPr lang="en" sz="1100">
                <a:solidFill>
                  <a:schemeClr val="dk1"/>
                </a:solidFill>
              </a:rPr>
              <a:t>One of the biggest takeaways from this deliverable was how critical early, thorough planning is for reducing risks and setbacks down the road. Working within a team environment also reinforced the need for clear role delegation and strong documentation habits. That said, coordinating across such a large group wasn’t easy; scheduling meetings was a challenge and forced us to figure out more flexible forms of communication to stay in sync. </a:t>
            </a:r>
            <a:endParaRPr sz="1100">
              <a:solidFill>
                <a:schemeClr val="dk1"/>
              </a:solidFill>
            </a:endParaRPr>
          </a:p>
          <a:p>
            <a:pPr indent="0" lvl="0" marL="0" rtl="0" algn="l">
              <a:spcBef>
                <a:spcPts val="1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00"/>
              </a:spcBef>
              <a:spcAft>
                <a:spcPts val="100"/>
              </a:spcAft>
              <a:buNone/>
            </a:pPr>
            <a:r>
              <a:rPr lang="en" sz="1100">
                <a:solidFill>
                  <a:schemeClr val="dk1"/>
                </a:solidFill>
              </a:rPr>
              <a:t>In summary, Deliverable 2 demonstrates a solid grasp of the software engineering process and sets a strong foundation for the potential future development of the ITSAMI application. </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dk1"/>
                </a:solidFill>
                <a:highlight>
                  <a:srgbClr val="FFFFFF"/>
                </a:highlight>
              </a:rPr>
              <a:t>Mikhalevich, Yurij. “Using Text Queries to Look up Unlabeled Images: A Command-Line Search Tool Based on Clip.” </a:t>
            </a:r>
            <a:r>
              <a:rPr i="1" lang="en" sz="1200">
                <a:solidFill>
                  <a:schemeClr val="dk1"/>
                </a:solidFill>
                <a:highlight>
                  <a:srgbClr val="FFFFFF"/>
                </a:highlight>
              </a:rPr>
              <a:t>ThinkMind(TM) Digital Library</a:t>
            </a:r>
            <a:r>
              <a:rPr lang="en" sz="1200">
                <a:solidFill>
                  <a:schemeClr val="dk1"/>
                </a:solidFill>
                <a:highlight>
                  <a:srgbClr val="FFFFFF"/>
                </a:highlight>
              </a:rPr>
              <a:t>, 26 June 2023,</a:t>
            </a:r>
            <a:r>
              <a:rPr lang="en" sz="1200">
                <a:solidFill>
                  <a:schemeClr val="dk1"/>
                </a:solidFill>
                <a:highlight>
                  <a:srgbClr val="FFFFFF"/>
                </a:highlight>
                <a:uFill>
                  <a:noFill/>
                </a:uFill>
                <a:hlinkClick r:id="rId3">
                  <a:extLst>
                    <a:ext uri="{A12FA001-AC4F-418D-AE19-62706E023703}">
                      <ahyp:hlinkClr val="tx"/>
                    </a:ext>
                  </a:extLst>
                </a:hlinkClick>
              </a:rPr>
              <a:t> </a:t>
            </a:r>
            <a:r>
              <a:rPr lang="en" sz="1200" u="sng">
                <a:solidFill>
                  <a:srgbClr val="467886"/>
                </a:solidFill>
                <a:highlight>
                  <a:srgbClr val="FFFFFF"/>
                </a:highlight>
                <a:hlinkClick r:id="rId4">
                  <a:extLst>
                    <a:ext uri="{A12FA001-AC4F-418D-AE19-62706E023703}">
                      <ahyp:hlinkClr val="tx"/>
                    </a:ext>
                  </a:extLst>
                </a:hlinkClick>
              </a:rPr>
              <a:t>www.thinkmind.org/index.php?view=article&amp;articleid=content_2023_1_20_60011</a:t>
            </a:r>
            <a:r>
              <a:rPr lang="en" sz="1200">
                <a:solidFill>
                  <a:schemeClr val="dk1"/>
                </a:solidFill>
                <a:highlight>
                  <a:srgbClr val="FFFFFF"/>
                </a:highlight>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Similar Design Comparisons</a:t>
            </a:r>
            <a:endParaRPr/>
          </a:p>
        </p:txBody>
      </p:sp>
      <p:sp>
        <p:nvSpPr>
          <p:cNvPr id="158" name="Google Shape;158;p2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chemeClr val="dk1"/>
                </a:solidFill>
                <a:highlight>
                  <a:srgbClr val="FFFFFF"/>
                </a:highlight>
              </a:rPr>
              <a:t>Adobe Bridge</a:t>
            </a:r>
            <a:r>
              <a:rPr lang="en" sz="1300">
                <a:solidFill>
                  <a:schemeClr val="dk1"/>
                </a:solidFill>
                <a:highlight>
                  <a:srgbClr val="FFFFFF"/>
                </a:highlight>
              </a:rPr>
              <a:t> </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b="1" lang="en" sz="1100">
                <a:solidFill>
                  <a:schemeClr val="dk1"/>
                </a:solidFill>
                <a:highlight>
                  <a:srgbClr val="FFFFFF"/>
                </a:highlight>
              </a:rPr>
              <a:t>Purpose: </a:t>
            </a:r>
            <a:r>
              <a:rPr lang="en" sz="1100">
                <a:solidFill>
                  <a:schemeClr val="dk1"/>
                </a:solidFill>
                <a:highlight>
                  <a:srgbClr val="FFFFFF"/>
                </a:highlight>
              </a:rPr>
              <a:t>File browser with metadata management for creatives. </a:t>
            </a:r>
            <a:endParaRPr sz="11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b="1" lang="en" sz="1100">
                <a:solidFill>
                  <a:schemeClr val="dk1"/>
                </a:solidFill>
                <a:highlight>
                  <a:srgbClr val="FFFFFF"/>
                </a:highlight>
              </a:rPr>
              <a:t>Strengths: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Metadata Filtering: EXIF, IPTC, custom keywords.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Integration: Works with Photoshop/Lightroom. </a:t>
            </a:r>
            <a:endParaRPr sz="1100">
              <a:solidFill>
                <a:schemeClr val="dk1"/>
              </a:solidFill>
              <a:highlight>
                <a:srgbClr val="FFFFFF"/>
              </a:highlight>
            </a:endParaRPr>
          </a:p>
          <a:p>
            <a:pPr indent="0" lvl="0" marL="25400" marR="76200" rtl="0" algn="l">
              <a:spcBef>
                <a:spcPts val="0"/>
              </a:spcBef>
              <a:spcAft>
                <a:spcPts val="0"/>
              </a:spcAft>
              <a:buClr>
                <a:schemeClr val="dk1"/>
              </a:buClr>
              <a:buSzPts val="1100"/>
              <a:buFont typeface="Arial"/>
              <a:buNone/>
            </a:pPr>
            <a:r>
              <a:rPr lang="en" sz="1100">
                <a:solidFill>
                  <a:schemeClr val="dk1"/>
                </a:solidFill>
                <a:highlight>
                  <a:srgbClr val="FFFFFF"/>
                </a:highlight>
                <a:latin typeface="Calibri"/>
                <a:ea typeface="Calibri"/>
                <a:cs typeface="Calibri"/>
                <a:sym typeface="Calibri"/>
              </a:rPr>
              <a:t>	</a:t>
            </a:r>
            <a:endParaRPr sz="1100">
              <a:solidFill>
                <a:schemeClr val="dk1"/>
              </a:solidFill>
              <a:highlight>
                <a:srgbClr val="FFFFFF"/>
              </a:highlight>
              <a:latin typeface="Calibri"/>
              <a:ea typeface="Calibri"/>
              <a:cs typeface="Calibri"/>
              <a:sym typeface="Calibri"/>
            </a:endParaRPr>
          </a:p>
          <a:p>
            <a:pPr indent="431800" lvl="0" marL="25400" marR="76200" rtl="0" algn="l">
              <a:spcBef>
                <a:spcPts val="0"/>
              </a:spcBef>
              <a:spcAft>
                <a:spcPts val="0"/>
              </a:spcAft>
              <a:buClr>
                <a:schemeClr val="dk1"/>
              </a:buClr>
              <a:buSzPts val="1100"/>
              <a:buFont typeface="Arial"/>
              <a:buNone/>
            </a:pPr>
            <a:r>
              <a:rPr b="1" lang="en" sz="1100">
                <a:solidFill>
                  <a:schemeClr val="dk1"/>
                </a:solidFill>
                <a:highlight>
                  <a:srgbClr val="FFFFFF"/>
                </a:highlight>
              </a:rPr>
              <a:t>Weaknesses: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No AI: Tagging is manual.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Bloated: Heavy resource usage. </a:t>
            </a:r>
            <a:endParaRPr sz="1100">
              <a:solidFill>
                <a:schemeClr val="dk1"/>
              </a:solidFill>
              <a:highlight>
                <a:srgbClr val="FFFFFF"/>
              </a:highlight>
            </a:endParaRPr>
          </a:p>
          <a:p>
            <a:pPr indent="0" lvl="0" marL="0" rtl="0" algn="l">
              <a:spcBef>
                <a:spcPts val="0"/>
              </a:spcBef>
              <a:spcAft>
                <a:spcPts val="1200"/>
              </a:spcAft>
              <a:buNone/>
            </a:pPr>
            <a:r>
              <a:t/>
            </a:r>
            <a:endParaRPr/>
          </a:p>
        </p:txBody>
      </p:sp>
      <p:sp>
        <p:nvSpPr>
          <p:cNvPr id="159" name="Google Shape;159;p2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solidFill>
                  <a:schemeClr val="dk1"/>
                </a:solidFill>
                <a:highlight>
                  <a:srgbClr val="FFFFFF"/>
                </a:highlight>
              </a:rPr>
              <a:t>Hydrus Network</a:t>
            </a:r>
            <a:r>
              <a:rPr lang="en" sz="1300">
                <a:solidFill>
                  <a:schemeClr val="dk1"/>
                </a:solidFill>
                <a:highlight>
                  <a:srgbClr val="FFFFFF"/>
                </a:highlight>
              </a:rPr>
              <a:t> </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b="1" lang="en" sz="1100">
                <a:solidFill>
                  <a:schemeClr val="dk1"/>
                </a:solidFill>
                <a:highlight>
                  <a:srgbClr val="FFFFFF"/>
                </a:highlight>
              </a:rPr>
              <a:t>Purpose:</a:t>
            </a:r>
            <a:r>
              <a:rPr lang="en" sz="1100">
                <a:solidFill>
                  <a:schemeClr val="dk1"/>
                </a:solidFill>
                <a:highlight>
                  <a:srgbClr val="FFFFFF"/>
                </a:highlight>
              </a:rPr>
              <a:t> Advanced local media tagging. </a:t>
            </a:r>
            <a:endParaRPr sz="11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b="1" lang="en" sz="1100">
                <a:solidFill>
                  <a:schemeClr val="dk1"/>
                </a:solidFill>
                <a:highlight>
                  <a:srgbClr val="FFFFFF"/>
                </a:highlight>
              </a:rPr>
              <a:t>Strengths: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Powerful Tagging: Boolean search, wildcards, namespaces.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Customization: Plugins for external AI. </a:t>
            </a:r>
            <a:endParaRPr sz="1100">
              <a:solidFill>
                <a:schemeClr val="dk1"/>
              </a:solidFill>
              <a:highlight>
                <a:srgbClr val="FFFFFF"/>
              </a:highlight>
            </a:endParaRPr>
          </a:p>
          <a:p>
            <a:pPr indent="0" lvl="0" marL="25400" marR="76200" rtl="0" algn="l">
              <a:spcBef>
                <a:spcPts val="0"/>
              </a:spcBef>
              <a:spcAft>
                <a:spcPts val="0"/>
              </a:spcAft>
              <a:buClr>
                <a:schemeClr val="dk1"/>
              </a:buClr>
              <a:buSzPts val="1100"/>
              <a:buFont typeface="Arial"/>
              <a:buNone/>
            </a:pPr>
            <a:r>
              <a:rPr lang="en" sz="1100">
                <a:solidFill>
                  <a:schemeClr val="dk1"/>
                </a:solidFill>
                <a:highlight>
                  <a:srgbClr val="FFFFFF"/>
                </a:highlight>
                <a:latin typeface="Calibri"/>
                <a:ea typeface="Calibri"/>
                <a:cs typeface="Calibri"/>
                <a:sym typeface="Calibri"/>
              </a:rPr>
              <a:t>	</a:t>
            </a:r>
            <a:endParaRPr sz="1100">
              <a:solidFill>
                <a:schemeClr val="dk1"/>
              </a:solidFill>
              <a:highlight>
                <a:srgbClr val="FFFFFF"/>
              </a:highlight>
              <a:latin typeface="Calibri"/>
              <a:ea typeface="Calibri"/>
              <a:cs typeface="Calibri"/>
              <a:sym typeface="Calibri"/>
            </a:endParaRPr>
          </a:p>
          <a:p>
            <a:pPr indent="431800" lvl="0" marL="25400" marR="76200" rtl="0" algn="l">
              <a:spcBef>
                <a:spcPts val="0"/>
              </a:spcBef>
              <a:spcAft>
                <a:spcPts val="0"/>
              </a:spcAft>
              <a:buClr>
                <a:schemeClr val="dk1"/>
              </a:buClr>
              <a:buSzPts val="1100"/>
              <a:buFont typeface="Arial"/>
              <a:buNone/>
            </a:pPr>
            <a:r>
              <a:rPr b="1" lang="en" sz="1100">
                <a:solidFill>
                  <a:schemeClr val="dk1"/>
                </a:solidFill>
                <a:highlight>
                  <a:srgbClr val="FFFFFF"/>
                </a:highlight>
              </a:rPr>
              <a:t>Weaknesses: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Steep Learning Curve: Overwhelming for casual users.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No Native AI: Requires manual setup. </a:t>
            </a:r>
            <a:endParaRPr sz="1100">
              <a:solidFill>
                <a:schemeClr val="dk1"/>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Similar Design Comparisons</a:t>
            </a:r>
            <a:endParaRPr/>
          </a:p>
        </p:txBody>
      </p:sp>
      <p:sp>
        <p:nvSpPr>
          <p:cNvPr id="165" name="Google Shape;165;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25400" marR="76200" rtl="0" algn="l">
              <a:spcBef>
                <a:spcPts val="1100"/>
              </a:spcBef>
              <a:spcAft>
                <a:spcPts val="0"/>
              </a:spcAft>
              <a:buClr>
                <a:schemeClr val="dk1"/>
              </a:buClr>
              <a:buSzPts val="1100"/>
              <a:buFont typeface="Arial"/>
              <a:buNone/>
            </a:pPr>
            <a:r>
              <a:rPr b="1" lang="en" sz="1100">
                <a:solidFill>
                  <a:schemeClr val="dk1"/>
                </a:solidFill>
                <a:highlight>
                  <a:srgbClr val="FFFFFF"/>
                </a:highlight>
              </a:rPr>
              <a:t>rclip</a:t>
            </a:r>
            <a:r>
              <a:rPr lang="en" sz="1100">
                <a:solidFill>
                  <a:schemeClr val="dk1"/>
                </a:solidFill>
                <a:highlight>
                  <a:srgbClr val="FFFFFF"/>
                </a:highlight>
              </a:rPr>
              <a:t>(Existing CLI Tool) </a:t>
            </a:r>
            <a:endParaRPr sz="1100">
              <a:solidFill>
                <a:schemeClr val="dk1"/>
              </a:solidFill>
              <a:highlight>
                <a:srgbClr val="FFFFFF"/>
              </a:highlight>
            </a:endParaRPr>
          </a:p>
          <a:p>
            <a:pPr indent="0" lvl="0" marL="457200" rtl="0" algn="l">
              <a:spcBef>
                <a:spcPts val="1100"/>
              </a:spcBef>
              <a:spcAft>
                <a:spcPts val="0"/>
              </a:spcAft>
              <a:buClr>
                <a:schemeClr val="dk1"/>
              </a:buClr>
              <a:buSzPts val="1100"/>
              <a:buFont typeface="Arial"/>
              <a:buNone/>
            </a:pPr>
            <a:r>
              <a:rPr b="1" lang="en" sz="1100">
                <a:solidFill>
                  <a:schemeClr val="dk1"/>
                </a:solidFill>
                <a:highlight>
                  <a:srgbClr val="FFFFFF"/>
                </a:highlight>
              </a:rPr>
              <a:t>Purpose: </a:t>
            </a:r>
            <a:r>
              <a:rPr lang="en" sz="1100">
                <a:solidFill>
                  <a:schemeClr val="dk1"/>
                </a:solidFill>
                <a:highlight>
                  <a:srgbClr val="FFFFFF"/>
                </a:highlight>
              </a:rPr>
              <a:t>Searches local images using OpenAI CLIP embeddings via text queries. </a:t>
            </a:r>
            <a:endParaRPr sz="11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b="1" lang="en" sz="1100">
                <a:solidFill>
                  <a:schemeClr val="dk1"/>
                </a:solidFill>
                <a:highlight>
                  <a:srgbClr val="FFFFFF"/>
                </a:highlight>
              </a:rPr>
              <a:t>Strengths: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Fast, scriptable, and lightweight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Works offline after setup </a:t>
            </a:r>
            <a:endParaRPr sz="1100">
              <a:solidFill>
                <a:schemeClr val="dk1"/>
              </a:solidFill>
              <a:highlight>
                <a:srgbClr val="FFFFFF"/>
              </a:highlight>
            </a:endParaRPr>
          </a:p>
          <a:p>
            <a:pPr indent="0" lvl="0" marL="25400" marR="76200" rtl="0" algn="l">
              <a:spcBef>
                <a:spcPts val="0"/>
              </a:spcBef>
              <a:spcAft>
                <a:spcPts val="0"/>
              </a:spcAft>
              <a:buClr>
                <a:schemeClr val="dk1"/>
              </a:buClr>
              <a:buSzPts val="1100"/>
              <a:buFont typeface="Arial"/>
              <a:buNone/>
            </a:pPr>
            <a:r>
              <a:rPr lang="en" sz="1100">
                <a:solidFill>
                  <a:schemeClr val="dk1"/>
                </a:solidFill>
                <a:highlight>
                  <a:srgbClr val="FFFFFF"/>
                </a:highlight>
                <a:latin typeface="Calibri"/>
                <a:ea typeface="Calibri"/>
                <a:cs typeface="Calibri"/>
                <a:sym typeface="Calibri"/>
              </a:rPr>
              <a:t>	</a:t>
            </a:r>
            <a:endParaRPr sz="1100">
              <a:solidFill>
                <a:schemeClr val="dk1"/>
              </a:solidFill>
              <a:highlight>
                <a:srgbClr val="FFFFFF"/>
              </a:highlight>
              <a:latin typeface="Calibri"/>
              <a:ea typeface="Calibri"/>
              <a:cs typeface="Calibri"/>
              <a:sym typeface="Calibri"/>
            </a:endParaRPr>
          </a:p>
          <a:p>
            <a:pPr indent="431800" lvl="0" marL="25400" marR="76200" rtl="0" algn="l">
              <a:spcBef>
                <a:spcPts val="0"/>
              </a:spcBef>
              <a:spcAft>
                <a:spcPts val="0"/>
              </a:spcAft>
              <a:buClr>
                <a:schemeClr val="dk1"/>
              </a:buClr>
              <a:buSzPts val="1100"/>
              <a:buFont typeface="Arial"/>
              <a:buNone/>
            </a:pPr>
            <a:r>
              <a:rPr b="1" lang="en" sz="1100">
                <a:solidFill>
                  <a:schemeClr val="dk1"/>
                </a:solidFill>
                <a:highlight>
                  <a:srgbClr val="FFFFFF"/>
                </a:highlight>
              </a:rPr>
              <a:t>Weaknesses: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No GUI: Requires command-line knowledge.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Outdated Model: Uses older CLIP(ViT-B/32), missing newer improvements.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No Auto-Tagging: Only search, no persistent tagging system. </a:t>
            </a:r>
            <a:endParaRPr sz="1100">
              <a:solidFill>
                <a:schemeClr val="dk1"/>
              </a:solidFill>
              <a:highlight>
                <a:srgbClr val="FFFFFF"/>
              </a:highlight>
            </a:endParaRPr>
          </a:p>
          <a:p>
            <a:pPr indent="0" lvl="0" marL="0" rtl="0" algn="l">
              <a:spcBef>
                <a:spcPts val="0"/>
              </a:spcBef>
              <a:spcAft>
                <a:spcPts val="1200"/>
              </a:spcAft>
              <a:buNone/>
            </a:pPr>
            <a:r>
              <a:t/>
            </a:r>
            <a:endParaRPr/>
          </a:p>
        </p:txBody>
      </p:sp>
      <p:sp>
        <p:nvSpPr>
          <p:cNvPr id="166" name="Google Shape;166;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marR="76200" rtl="0" algn="l">
              <a:spcBef>
                <a:spcPts val="0"/>
              </a:spcBef>
              <a:spcAft>
                <a:spcPts val="0"/>
              </a:spcAft>
              <a:buNone/>
            </a:pPr>
            <a:r>
              <a:rPr b="1" lang="en" sz="1100">
                <a:solidFill>
                  <a:schemeClr val="dk1"/>
                </a:solidFill>
                <a:highlight>
                  <a:srgbClr val="FFFFFF"/>
                </a:highlight>
              </a:rPr>
              <a:t>Eagle App</a:t>
            </a:r>
            <a:r>
              <a:rPr lang="en" sz="1100">
                <a:solidFill>
                  <a:schemeClr val="dk1"/>
                </a:solidFill>
                <a:highlight>
                  <a:srgbClr val="FFFFFF"/>
                </a:highlight>
              </a:rPr>
              <a:t> </a:t>
            </a:r>
            <a:endParaRPr sz="1100">
              <a:solidFill>
                <a:schemeClr val="dk1"/>
              </a:solidFill>
              <a:highlight>
                <a:srgbClr val="FFFFFF"/>
              </a:highlight>
            </a:endParaRPr>
          </a:p>
          <a:p>
            <a:pPr indent="0" lvl="0" marL="0" marR="76200" rtl="0" algn="l">
              <a:spcBef>
                <a:spcPts val="100"/>
              </a:spcBef>
              <a:spcAft>
                <a:spcPts val="0"/>
              </a:spcAft>
              <a:buClr>
                <a:schemeClr val="dk1"/>
              </a:buClr>
              <a:buSzPts val="1100"/>
              <a:buFont typeface="Arial"/>
              <a:buNone/>
            </a:pPr>
            <a:r>
              <a:t/>
            </a:r>
            <a:endParaRPr sz="1100">
              <a:solidFill>
                <a:schemeClr val="dk1"/>
              </a:solidFill>
              <a:highlight>
                <a:srgbClr val="FFFFFF"/>
              </a:highlight>
            </a:endParaRPr>
          </a:p>
          <a:p>
            <a:pPr indent="0" lvl="0" marL="457200" rtl="0" algn="l">
              <a:spcBef>
                <a:spcPts val="100"/>
              </a:spcBef>
              <a:spcAft>
                <a:spcPts val="0"/>
              </a:spcAft>
              <a:buClr>
                <a:schemeClr val="dk1"/>
              </a:buClr>
              <a:buSzPts val="1100"/>
              <a:buFont typeface="Arial"/>
              <a:buNone/>
            </a:pPr>
            <a:r>
              <a:rPr b="1" lang="en" sz="1100">
                <a:solidFill>
                  <a:schemeClr val="dk1"/>
                </a:solidFill>
                <a:highlight>
                  <a:srgbClr val="FFFFFF"/>
                </a:highlight>
              </a:rPr>
              <a:t>Purpose: </a:t>
            </a:r>
            <a:r>
              <a:rPr lang="en" sz="1100">
                <a:solidFill>
                  <a:schemeClr val="dk1"/>
                </a:solidFill>
                <a:highlight>
                  <a:srgbClr val="FFFFFF"/>
                </a:highlight>
              </a:rPr>
              <a:t>Asset manager for designers </a:t>
            </a:r>
            <a:endParaRPr sz="1100">
              <a:solidFill>
                <a:schemeClr val="dk1"/>
              </a:solidFill>
              <a:highlight>
                <a:srgbClr val="FFFFFF"/>
              </a:highlight>
            </a:endParaRPr>
          </a:p>
          <a:p>
            <a:pPr indent="0" lvl="0" marL="457200" rtl="0" algn="l">
              <a:spcBef>
                <a:spcPts val="0"/>
              </a:spcBef>
              <a:spcAft>
                <a:spcPts val="0"/>
              </a:spcAft>
              <a:buClr>
                <a:schemeClr val="dk1"/>
              </a:buClr>
              <a:buSzPts val="1100"/>
              <a:buFont typeface="Arial"/>
              <a:buNone/>
            </a:pPr>
            <a:r>
              <a:rPr b="1" lang="en" sz="1100">
                <a:solidFill>
                  <a:schemeClr val="dk1"/>
                </a:solidFill>
                <a:highlight>
                  <a:srgbClr val="FFFFFF"/>
                </a:highlight>
              </a:rPr>
              <a:t>Strengths: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Visual Browsing: Grid/column views, quick previews.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Manual Tagging: Support folders, labels, and annotations.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Extensions: Some AI plugins(but not deeply integrated) </a:t>
            </a:r>
            <a:endParaRPr sz="1100">
              <a:solidFill>
                <a:schemeClr val="dk1"/>
              </a:solidFill>
              <a:highlight>
                <a:srgbClr val="FFFFFF"/>
              </a:highlight>
            </a:endParaRPr>
          </a:p>
          <a:p>
            <a:pPr indent="0" lvl="0" marL="25400" marR="76200" rtl="0" algn="l">
              <a:spcBef>
                <a:spcPts val="0"/>
              </a:spcBef>
              <a:spcAft>
                <a:spcPts val="0"/>
              </a:spcAft>
              <a:buClr>
                <a:schemeClr val="dk1"/>
              </a:buClr>
              <a:buSzPts val="1100"/>
              <a:buFont typeface="Arial"/>
              <a:buNone/>
            </a:pPr>
            <a:r>
              <a:rPr lang="en" sz="1100">
                <a:solidFill>
                  <a:schemeClr val="dk1"/>
                </a:solidFill>
                <a:highlight>
                  <a:srgbClr val="FFFFFF"/>
                </a:highlight>
                <a:latin typeface="Calibri"/>
                <a:ea typeface="Calibri"/>
                <a:cs typeface="Calibri"/>
                <a:sym typeface="Calibri"/>
              </a:rPr>
              <a:t>	</a:t>
            </a:r>
            <a:endParaRPr sz="1100">
              <a:solidFill>
                <a:schemeClr val="dk1"/>
              </a:solidFill>
              <a:highlight>
                <a:srgbClr val="FFFFFF"/>
              </a:highlight>
              <a:latin typeface="Calibri"/>
              <a:ea typeface="Calibri"/>
              <a:cs typeface="Calibri"/>
              <a:sym typeface="Calibri"/>
            </a:endParaRPr>
          </a:p>
          <a:p>
            <a:pPr indent="431800" lvl="0" marL="25400" marR="76200" rtl="0" algn="l">
              <a:spcBef>
                <a:spcPts val="0"/>
              </a:spcBef>
              <a:spcAft>
                <a:spcPts val="0"/>
              </a:spcAft>
              <a:buClr>
                <a:schemeClr val="dk1"/>
              </a:buClr>
              <a:buSzPts val="1100"/>
              <a:buFont typeface="Arial"/>
              <a:buNone/>
            </a:pPr>
            <a:r>
              <a:rPr b="1" lang="en" sz="1100">
                <a:solidFill>
                  <a:schemeClr val="dk1"/>
                </a:solidFill>
                <a:highlight>
                  <a:srgbClr val="FFFFFF"/>
                </a:highlight>
              </a:rPr>
              <a:t>Weaknesses:</a:t>
            </a:r>
            <a:r>
              <a:rPr lang="en" sz="1100">
                <a:solidFill>
                  <a:schemeClr val="dk1"/>
                </a:solidFill>
                <a:highlight>
                  <a:srgbClr val="FFFFFF"/>
                </a:highlight>
              </a:rPr>
              <a: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No Built-in AI Tagging: Relies on manual input. </a:t>
            </a:r>
            <a:endParaRPr sz="1100">
              <a:solidFill>
                <a:schemeClr val="dk1"/>
              </a:solidFill>
              <a:highlight>
                <a:srgbClr val="FFFFFF"/>
              </a:highlight>
            </a:endParaRPr>
          </a:p>
          <a:p>
            <a:pPr indent="-298450" lvl="0" marL="914400" rtl="0" algn="l">
              <a:spcBef>
                <a:spcPts val="0"/>
              </a:spcBef>
              <a:spcAft>
                <a:spcPts val="0"/>
              </a:spcAft>
              <a:buClr>
                <a:schemeClr val="dk1"/>
              </a:buClr>
              <a:buSzPts val="1100"/>
              <a:buFont typeface="Arial"/>
              <a:buChar char="●"/>
            </a:pPr>
            <a:r>
              <a:rPr lang="en" sz="1100">
                <a:solidFill>
                  <a:schemeClr val="dk1"/>
                </a:solidFill>
                <a:highlight>
                  <a:srgbClr val="FFFFFF"/>
                </a:highlight>
              </a:rPr>
              <a:t>Proprietary: Not open-source. </a:t>
            </a:r>
            <a:endParaRPr sz="1100">
              <a:solidFill>
                <a:schemeClr val="dk1"/>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 Delegations </a:t>
            </a:r>
            <a:endParaRPr/>
          </a:p>
        </p:txBody>
      </p:sp>
      <p:sp>
        <p:nvSpPr>
          <p:cNvPr id="172" name="Google Shape;172;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200">
                <a:solidFill>
                  <a:schemeClr val="dk1"/>
                </a:solidFill>
                <a:highlight>
                  <a:srgbClr val="FFFFFF"/>
                </a:highlight>
              </a:rPr>
              <a:t>Deliverable 1</a:t>
            </a:r>
            <a:endParaRPr b="1"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Taufeeq Ali</a:t>
            </a:r>
            <a:r>
              <a:rPr lang="en" sz="1200">
                <a:solidFill>
                  <a:schemeClr val="dk1"/>
                </a:solidFill>
                <a:highlight>
                  <a:srgbClr val="FFFFFF"/>
                </a:highlight>
              </a:rPr>
              <a:t>: Class Diagram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Connor Ford</a:t>
            </a:r>
            <a:r>
              <a:rPr lang="en" sz="1200">
                <a:solidFill>
                  <a:schemeClr val="dk1"/>
                </a:solidFill>
                <a:highlight>
                  <a:srgbClr val="FFFFFF"/>
                </a:highlight>
              </a:rPr>
              <a:t>: Outlining Software Process Model, Functional Requirements, GitHub repository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Fernando Hernandez</a:t>
            </a:r>
            <a:r>
              <a:rPr lang="en" sz="1200">
                <a:solidFill>
                  <a:schemeClr val="dk1"/>
                </a:solidFill>
                <a:highlight>
                  <a:srgbClr val="FFFFFF"/>
                </a:highlight>
              </a:rPr>
              <a:t>: Use-Case Diagram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Bowen Liu</a:t>
            </a:r>
            <a:r>
              <a:rPr lang="en" sz="1200">
                <a:solidFill>
                  <a:schemeClr val="dk1"/>
                </a:solidFill>
                <a:highlight>
                  <a:srgbClr val="FFFFFF"/>
                </a:highlight>
              </a:rPr>
              <a:t>: Updated Version of Proposal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Tanner Raley</a:t>
            </a:r>
            <a:r>
              <a:rPr lang="en" sz="1200">
                <a:solidFill>
                  <a:schemeClr val="dk1"/>
                </a:solidFill>
                <a:highlight>
                  <a:srgbClr val="FFFFFF"/>
                </a:highlight>
              </a:rPr>
              <a:t>: Non-Functional Requirements, Architectural Design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Asher Schubert</a:t>
            </a:r>
            <a:r>
              <a:rPr lang="en" sz="1200">
                <a:solidFill>
                  <a:schemeClr val="dk1"/>
                </a:solidFill>
                <a:highlight>
                  <a:srgbClr val="FFFFFF"/>
                </a:highlight>
              </a:rPr>
              <a:t>: Activity/Sequence Diagram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San Yun</a:t>
            </a:r>
            <a:r>
              <a:rPr lang="en" sz="1200">
                <a:solidFill>
                  <a:schemeClr val="dk1"/>
                </a:solidFill>
                <a:highlight>
                  <a:srgbClr val="FFFFFF"/>
                </a:highlight>
              </a:rPr>
              <a:t>: Class Diagram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Joel Zuniga</a:t>
            </a:r>
            <a:r>
              <a:rPr lang="en" sz="1200">
                <a:solidFill>
                  <a:schemeClr val="dk1"/>
                </a:solidFill>
                <a:highlight>
                  <a:srgbClr val="FFFFFF"/>
                </a:highlight>
              </a:rPr>
              <a:t>: Functional Requirements, Non-Functional Requirements </a:t>
            </a:r>
            <a:endParaRPr sz="1200">
              <a:solidFill>
                <a:schemeClr val="dk1"/>
              </a:solidFill>
              <a:highlight>
                <a:srgbClr val="FFFFFF"/>
              </a:highlight>
            </a:endParaRPr>
          </a:p>
          <a:p>
            <a:pPr indent="0" lvl="0" marL="0" rtl="0" algn="l">
              <a:spcBef>
                <a:spcPts val="0"/>
              </a:spcBef>
              <a:spcAft>
                <a:spcPts val="1200"/>
              </a:spcAft>
              <a:buNone/>
            </a:pPr>
            <a:r>
              <a:t/>
            </a:r>
            <a:endParaRPr/>
          </a:p>
        </p:txBody>
      </p:sp>
      <p:sp>
        <p:nvSpPr>
          <p:cNvPr id="173" name="Google Shape;173;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200">
                <a:solidFill>
                  <a:schemeClr val="dk1"/>
                </a:solidFill>
                <a:highlight>
                  <a:srgbClr val="FFFFFF"/>
                </a:highlight>
              </a:rPr>
              <a:t>Deliverable 2</a:t>
            </a:r>
            <a:endParaRPr b="1"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Taufeeq Ali</a:t>
            </a:r>
            <a:r>
              <a:rPr lang="en" sz="1200">
                <a:solidFill>
                  <a:schemeClr val="dk1"/>
                </a:solidFill>
                <a:highlight>
                  <a:srgbClr val="FFFFFF"/>
                </a:highlight>
              </a:rPr>
              <a:t>:  Slides and Presentation</a:t>
            </a:r>
            <a:endParaRPr sz="1200">
              <a:solidFill>
                <a:schemeClr val="dk1"/>
              </a:solidFill>
              <a:highlight>
                <a:srgbClr val="FFFFFF"/>
              </a:highlight>
            </a:endParaRPr>
          </a:p>
          <a:p>
            <a:pPr indent="-298450" lvl="0" marL="685800" rtl="0" algn="l">
              <a:spcBef>
                <a:spcPts val="0"/>
              </a:spcBef>
              <a:spcAft>
                <a:spcPts val="0"/>
              </a:spcAft>
              <a:buClr>
                <a:schemeClr val="dk1"/>
              </a:buClr>
              <a:buSzPts val="1100"/>
              <a:buFont typeface="Arial"/>
              <a:buChar char="●"/>
            </a:pPr>
            <a:r>
              <a:rPr b="1" lang="en" sz="1200">
                <a:solidFill>
                  <a:schemeClr val="dk1"/>
                </a:solidFill>
                <a:highlight>
                  <a:srgbClr val="FFFFFF"/>
                </a:highlight>
              </a:rPr>
              <a:t>Connor Ford</a:t>
            </a:r>
            <a:r>
              <a:rPr lang="en" sz="1200">
                <a:solidFill>
                  <a:schemeClr val="dk1"/>
                </a:solidFill>
                <a:highlight>
                  <a:srgbClr val="FFFFFF"/>
                </a:highlight>
              </a:rPr>
              <a:t>: Project management, GitHub repository, conclusion </a:t>
            </a:r>
            <a:endParaRPr sz="1200">
              <a:solidFill>
                <a:schemeClr val="dk1"/>
              </a:solidFill>
              <a:highlight>
                <a:srgbClr val="FFFFFF"/>
              </a:highlight>
            </a:endParaRPr>
          </a:p>
          <a:p>
            <a:pPr indent="-298450" lvl="0" marL="685800" rtl="0" algn="l">
              <a:spcBef>
                <a:spcPts val="0"/>
              </a:spcBef>
              <a:spcAft>
                <a:spcPts val="0"/>
              </a:spcAft>
              <a:buClr>
                <a:schemeClr val="dk1"/>
              </a:buClr>
              <a:buSzPts val="1100"/>
              <a:buFont typeface="Arial"/>
              <a:buChar char="●"/>
            </a:pPr>
            <a:r>
              <a:rPr b="1" lang="en" sz="1200">
                <a:solidFill>
                  <a:schemeClr val="dk1"/>
                </a:solidFill>
                <a:highlight>
                  <a:srgbClr val="FFFFFF"/>
                </a:highlight>
              </a:rPr>
              <a:t>Fernando Hernandez</a:t>
            </a:r>
            <a:r>
              <a:rPr lang="en" sz="1200">
                <a:solidFill>
                  <a:schemeClr val="dk1"/>
                </a:solidFill>
                <a:highlight>
                  <a:srgbClr val="FFFFFF"/>
                </a:highlight>
              </a:rPr>
              <a:t>: Software Testing </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Bowen Liu</a:t>
            </a:r>
            <a:r>
              <a:rPr lang="en" sz="1200">
                <a:solidFill>
                  <a:schemeClr val="dk1"/>
                </a:solidFill>
                <a:highlight>
                  <a:srgbClr val="FFFFFF"/>
                </a:highlight>
              </a:rPr>
              <a:t>:  </a:t>
            </a:r>
            <a:endParaRPr sz="1200">
              <a:solidFill>
                <a:schemeClr val="dk1"/>
              </a:solidFill>
              <a:highlight>
                <a:srgbClr val="FFFFFF"/>
              </a:highlight>
            </a:endParaRPr>
          </a:p>
          <a:p>
            <a:pPr indent="-298450" lvl="0" marL="685800" rtl="0" algn="l">
              <a:spcBef>
                <a:spcPts val="0"/>
              </a:spcBef>
              <a:spcAft>
                <a:spcPts val="0"/>
              </a:spcAft>
              <a:buClr>
                <a:schemeClr val="dk1"/>
              </a:buClr>
              <a:buSzPts val="1100"/>
              <a:buFont typeface="Arial"/>
              <a:buChar char="●"/>
            </a:pPr>
            <a:r>
              <a:rPr b="1" lang="en" sz="1200">
                <a:solidFill>
                  <a:schemeClr val="dk1"/>
                </a:solidFill>
                <a:highlight>
                  <a:srgbClr val="FFFFFF"/>
                </a:highlight>
              </a:rPr>
              <a:t>Tanner Raley</a:t>
            </a:r>
            <a:r>
              <a:rPr lang="en" sz="1200">
                <a:solidFill>
                  <a:schemeClr val="dk1"/>
                </a:solidFill>
                <a:highlight>
                  <a:srgbClr val="FFFFFF"/>
                </a:highlight>
              </a:rPr>
              <a:t>: </a:t>
            </a:r>
            <a:r>
              <a:rPr lang="en" sz="1100">
                <a:solidFill>
                  <a:schemeClr val="dk1"/>
                </a:solidFill>
                <a:highlight>
                  <a:srgbClr val="FFFFFF"/>
                </a:highlight>
              </a:rPr>
              <a:t>Project Scheduling, Cost, Effort and Pricing Estimation, Project Duration and Staffing, Estimated Costs of Hardware, Software, and Personnel </a:t>
            </a:r>
            <a:endParaRPr sz="1100">
              <a:solidFill>
                <a:schemeClr val="dk1"/>
              </a:solidFill>
              <a:highlight>
                <a:srgbClr val="FFFFFF"/>
              </a:highlight>
            </a:endParaRPr>
          </a:p>
          <a:p>
            <a:pPr indent="-298450" lvl="0" marL="685800" rtl="0" algn="l">
              <a:spcBef>
                <a:spcPts val="0"/>
              </a:spcBef>
              <a:spcAft>
                <a:spcPts val="0"/>
              </a:spcAft>
              <a:buClr>
                <a:schemeClr val="dk1"/>
              </a:buClr>
              <a:buSzPts val="1100"/>
              <a:buFont typeface="Arial"/>
              <a:buChar char="●"/>
            </a:pPr>
            <a:r>
              <a:rPr b="1" lang="en" sz="1200">
                <a:solidFill>
                  <a:schemeClr val="dk1"/>
                </a:solidFill>
                <a:highlight>
                  <a:srgbClr val="FFFFFF"/>
                </a:highlight>
              </a:rPr>
              <a:t>Asher Schubert</a:t>
            </a:r>
            <a:r>
              <a:rPr lang="en" sz="1200">
                <a:solidFill>
                  <a:schemeClr val="dk1"/>
                </a:solidFill>
                <a:highlight>
                  <a:srgbClr val="FFFFFF"/>
                </a:highlight>
              </a:rPr>
              <a:t>:  Refinement of Requirements, UI Mockup</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San Yun</a:t>
            </a:r>
            <a:r>
              <a:rPr lang="en" sz="1200">
                <a:solidFill>
                  <a:schemeClr val="dk1"/>
                </a:solidFill>
                <a:highlight>
                  <a:srgbClr val="FFFFFF"/>
                </a:highlight>
              </a:rPr>
              <a:t>: </a:t>
            </a:r>
            <a:r>
              <a:rPr lang="en" sz="1200">
                <a:solidFill>
                  <a:schemeClr val="dk1"/>
                </a:solidFill>
              </a:rPr>
              <a:t>Slides and Presentation</a:t>
            </a:r>
            <a:endParaRPr sz="1200">
              <a:solidFill>
                <a:schemeClr val="dk1"/>
              </a:solidFill>
              <a:highlight>
                <a:srgbClr val="FFFFFF"/>
              </a:highlight>
            </a:endParaRPr>
          </a:p>
          <a:p>
            <a:pPr indent="-304800" lvl="0" marL="685800" rtl="0" algn="l">
              <a:spcBef>
                <a:spcPts val="0"/>
              </a:spcBef>
              <a:spcAft>
                <a:spcPts val="0"/>
              </a:spcAft>
              <a:buClr>
                <a:schemeClr val="dk1"/>
              </a:buClr>
              <a:buSzPts val="1200"/>
              <a:buFont typeface="Arial"/>
              <a:buChar char="●"/>
            </a:pPr>
            <a:r>
              <a:rPr b="1" lang="en" sz="1200">
                <a:solidFill>
                  <a:schemeClr val="dk1"/>
                </a:solidFill>
                <a:highlight>
                  <a:srgbClr val="FFFFFF"/>
                </a:highlight>
              </a:rPr>
              <a:t>Joel Zuniga</a:t>
            </a:r>
            <a:r>
              <a:rPr lang="en" sz="1200">
                <a:solidFill>
                  <a:schemeClr val="dk1"/>
                </a:solidFill>
                <a:highlight>
                  <a:srgbClr val="FFFFFF"/>
                </a:highlight>
              </a:rPr>
              <a:t>: UI</a:t>
            </a:r>
            <a:endParaRPr sz="1200">
              <a:solidFill>
                <a:schemeClr val="dk1"/>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ITSAMI (Image Tagging Software Applicable to Many Images) is a tool designed to use AI to tag and sort images provided by the user from their local directory. </a:t>
            </a:r>
            <a:endParaRPr/>
          </a:p>
          <a:p>
            <a:pPr indent="0" lvl="0" marL="0" rtl="0" algn="l">
              <a:spcBef>
                <a:spcPts val="1200"/>
              </a:spcBef>
              <a:spcAft>
                <a:spcPts val="1200"/>
              </a:spcAft>
              <a:buNone/>
            </a:pPr>
            <a:r>
              <a:rPr lang="en"/>
              <a:t>The tool would take an image or image directory input, feed images to the AI model, the model would associate a given tag(s) with the image and then save the images to a local repository for the user to view later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Requirements</a:t>
            </a:r>
            <a:endParaRPr/>
          </a:p>
        </p:txBody>
      </p:sp>
      <p:sp>
        <p:nvSpPr>
          <p:cNvPr id="67" name="Google Shape;67;p15"/>
          <p:cNvSpPr txBox="1"/>
          <p:nvPr>
            <p:ph idx="1" type="body"/>
          </p:nvPr>
        </p:nvSpPr>
        <p:spPr>
          <a:xfrm>
            <a:off x="311700" y="1152475"/>
            <a:ext cx="36168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Clr>
                <a:schemeClr val="dk1"/>
              </a:buClr>
              <a:buSzPts val="1100"/>
              <a:buFont typeface="Arial"/>
              <a:buNone/>
            </a:pPr>
            <a:r>
              <a:rPr b="1" lang="en" sz="1200">
                <a:solidFill>
                  <a:schemeClr val="dk1"/>
                </a:solidFill>
                <a:highlight>
                  <a:srgbClr val="FFFFFF"/>
                </a:highlight>
              </a:rPr>
              <a:t>Functional Requirements</a:t>
            </a:r>
            <a:r>
              <a:rPr lang="en" sz="1200">
                <a:solidFill>
                  <a:schemeClr val="dk1"/>
                </a:solidFill>
                <a:highlight>
                  <a:srgbClr val="FFFFFF"/>
                </a:highlight>
              </a:rPr>
              <a:t> </a:t>
            </a:r>
            <a:endParaRPr sz="1200">
              <a:solidFill>
                <a:schemeClr val="dk1"/>
              </a:solidFill>
              <a:highlight>
                <a:srgbClr val="FFFFFF"/>
              </a:highlight>
            </a:endParaRPr>
          </a:p>
          <a:p>
            <a:pPr indent="-304800" lvl="0" marL="914400" rtl="0" algn="l">
              <a:spcBef>
                <a:spcPts val="800"/>
              </a:spcBef>
              <a:spcAft>
                <a:spcPts val="0"/>
              </a:spcAft>
              <a:buClr>
                <a:schemeClr val="dk1"/>
              </a:buClr>
              <a:buSzPts val="1200"/>
              <a:buFont typeface="Arial"/>
              <a:buChar char="●"/>
            </a:pPr>
            <a:r>
              <a:rPr lang="en" sz="1200">
                <a:solidFill>
                  <a:schemeClr val="dk1"/>
                </a:solidFill>
                <a:highlight>
                  <a:srgbClr val="FFFFFF"/>
                </a:highlight>
              </a:rPr>
              <a:t>The software shall allow users to load images and their tags from directories into the application. </a:t>
            </a:r>
            <a:endParaRPr sz="1200">
              <a:solidFill>
                <a:schemeClr val="dk1"/>
              </a:solidFill>
              <a:highlight>
                <a:srgbClr val="FFFFFF"/>
              </a:highlight>
            </a:endParaRPr>
          </a:p>
          <a:p>
            <a:pPr indent="-304800" lvl="0" marL="914400" rtl="0" algn="l">
              <a:spcBef>
                <a:spcPts val="0"/>
              </a:spcBef>
              <a:spcAft>
                <a:spcPts val="0"/>
              </a:spcAft>
              <a:buClr>
                <a:schemeClr val="dk1"/>
              </a:buClr>
              <a:buSzPts val="1200"/>
              <a:buFont typeface="Arial"/>
              <a:buChar char="●"/>
            </a:pPr>
            <a:r>
              <a:rPr lang="en" sz="1200">
                <a:solidFill>
                  <a:schemeClr val="dk1"/>
                </a:solidFill>
                <a:highlight>
                  <a:srgbClr val="FFFFFF"/>
                </a:highlight>
              </a:rPr>
              <a:t>The software shall be able to display images and their tags. </a:t>
            </a:r>
            <a:endParaRPr sz="1200">
              <a:solidFill>
                <a:schemeClr val="dk1"/>
              </a:solidFill>
              <a:highlight>
                <a:srgbClr val="FFFFFF"/>
              </a:highlight>
            </a:endParaRPr>
          </a:p>
          <a:p>
            <a:pPr indent="-304800" lvl="0" marL="914400" rtl="0" algn="l">
              <a:spcBef>
                <a:spcPts val="0"/>
              </a:spcBef>
              <a:spcAft>
                <a:spcPts val="0"/>
              </a:spcAft>
              <a:buClr>
                <a:schemeClr val="dk1"/>
              </a:buClr>
              <a:buSzPts val="1200"/>
              <a:buFont typeface="Arial"/>
              <a:buChar char="●"/>
            </a:pPr>
            <a:r>
              <a:rPr lang="en" sz="1200">
                <a:solidFill>
                  <a:schemeClr val="dk1"/>
                </a:solidFill>
                <a:highlight>
                  <a:srgbClr val="FFFFFF"/>
                </a:highlight>
              </a:rPr>
              <a:t>The software shall be able to process images and create tags with the AI model. </a:t>
            </a:r>
            <a:endParaRPr sz="1200">
              <a:solidFill>
                <a:schemeClr val="dk1"/>
              </a:solidFill>
              <a:highlight>
                <a:srgbClr val="FFFFFF"/>
              </a:highlight>
            </a:endParaRPr>
          </a:p>
          <a:p>
            <a:pPr indent="-304800" lvl="0" marL="914400" rtl="0" algn="l">
              <a:spcBef>
                <a:spcPts val="0"/>
              </a:spcBef>
              <a:spcAft>
                <a:spcPts val="0"/>
              </a:spcAft>
              <a:buClr>
                <a:schemeClr val="dk1"/>
              </a:buClr>
              <a:buSzPts val="1200"/>
              <a:buFont typeface="Arial"/>
              <a:buChar char="●"/>
            </a:pPr>
            <a:r>
              <a:rPr lang="en" sz="1200">
                <a:solidFill>
                  <a:schemeClr val="dk1"/>
                </a:solidFill>
                <a:highlight>
                  <a:srgbClr val="FFFFFF"/>
                </a:highlight>
              </a:rPr>
              <a:t>The software shall be able to save an image’s tags as metadata for later use. </a:t>
            </a:r>
            <a:endParaRPr sz="1200">
              <a:solidFill>
                <a:schemeClr val="dk1"/>
              </a:solidFill>
              <a:highlight>
                <a:srgbClr val="FFFFFF"/>
              </a:highlight>
            </a:endParaRPr>
          </a:p>
          <a:p>
            <a:pPr indent="-304800" lvl="0" marL="914400" rtl="0" algn="l">
              <a:spcBef>
                <a:spcPts val="0"/>
              </a:spcBef>
              <a:spcAft>
                <a:spcPts val="0"/>
              </a:spcAft>
              <a:buClr>
                <a:schemeClr val="dk1"/>
              </a:buClr>
              <a:buSzPts val="1200"/>
              <a:buFont typeface="Arial"/>
              <a:buChar char="●"/>
            </a:pPr>
            <a:r>
              <a:rPr lang="en" sz="1200">
                <a:solidFill>
                  <a:schemeClr val="dk1"/>
                </a:solidFill>
                <a:highlight>
                  <a:srgbClr val="FFFFFF"/>
                </a:highlight>
              </a:rPr>
              <a:t>The software shall have a search function to find images by their tags. </a:t>
            </a:r>
            <a:endParaRPr sz="1200">
              <a:solidFill>
                <a:schemeClr val="dk1"/>
              </a:solidFill>
              <a:highlight>
                <a:srgbClr val="FFFFFF"/>
              </a:highlight>
            </a:endParaRPr>
          </a:p>
          <a:p>
            <a:pPr indent="-304800" lvl="0" marL="914400" rtl="0" algn="l">
              <a:spcBef>
                <a:spcPts val="0"/>
              </a:spcBef>
              <a:spcAft>
                <a:spcPts val="0"/>
              </a:spcAft>
              <a:buClr>
                <a:schemeClr val="dk1"/>
              </a:buClr>
              <a:buSzPts val="1200"/>
              <a:buFont typeface="Arial"/>
              <a:buChar char="●"/>
            </a:pPr>
            <a:r>
              <a:rPr lang="en" sz="1200">
                <a:solidFill>
                  <a:schemeClr val="dk1"/>
                </a:solidFill>
                <a:highlight>
                  <a:srgbClr val="FFFFFF"/>
                </a:highlight>
              </a:rPr>
              <a:t>The model should be able to be used through a Command Line Interface (CLI) in addition to within the application. </a:t>
            </a:r>
            <a:endParaRPr/>
          </a:p>
        </p:txBody>
      </p:sp>
      <p:sp>
        <p:nvSpPr>
          <p:cNvPr id="68" name="Google Shape;68;p15"/>
          <p:cNvSpPr txBox="1"/>
          <p:nvPr/>
        </p:nvSpPr>
        <p:spPr>
          <a:xfrm>
            <a:off x="4572000" y="1152475"/>
            <a:ext cx="3810900" cy="311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highlight>
                  <a:srgbClr val="FFFFFF"/>
                </a:highlight>
              </a:rPr>
              <a:t>Non-Functional Requirements</a:t>
            </a:r>
            <a:r>
              <a:rPr lang="en" sz="1200">
                <a:solidFill>
                  <a:schemeClr val="dk1"/>
                </a:solidFill>
                <a:highlight>
                  <a:srgbClr val="FFFFFF"/>
                </a:highlight>
              </a:rPr>
              <a:t> </a:t>
            </a:r>
            <a:endParaRPr sz="1200">
              <a:solidFill>
                <a:schemeClr val="dk1"/>
              </a:solidFill>
              <a:highlight>
                <a:srgbClr val="FFFFFF"/>
              </a:highlight>
            </a:endParaRPr>
          </a:p>
          <a:p>
            <a:pPr indent="-304800" lvl="0" marL="457200" rtl="0" algn="l">
              <a:lnSpc>
                <a:spcPct val="115000"/>
              </a:lnSpc>
              <a:spcBef>
                <a:spcPts val="800"/>
              </a:spcBef>
              <a:spcAft>
                <a:spcPts val="0"/>
              </a:spcAft>
              <a:buClr>
                <a:schemeClr val="dk1"/>
              </a:buClr>
              <a:buSzPts val="1200"/>
              <a:buChar char="●"/>
            </a:pPr>
            <a:r>
              <a:rPr lang="en" sz="1200">
                <a:solidFill>
                  <a:schemeClr val="dk1"/>
                </a:solidFill>
                <a:highlight>
                  <a:srgbClr val="FFFFFF"/>
                </a:highlight>
              </a:rPr>
              <a:t>The application shall be able to access and save multiple images contained in directories to the user’s system along with their associated tags.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The application shall return an image tagging request within several seconds to some minutes at most depending on image complexity and size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The application shall be able to support multiple tags per image.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The application should be portable. </a:t>
            </a:r>
            <a:endParaRPr sz="1200">
              <a:solidFill>
                <a:schemeClr val="dk1"/>
              </a:solidFill>
              <a:highlight>
                <a:srgbClr val="FFFFFF"/>
              </a:highlight>
            </a:endParaRPr>
          </a:p>
          <a:p>
            <a:pPr indent="0" lvl="0" marL="0" rtl="0" algn="l">
              <a:lnSpc>
                <a:spcPct val="115000"/>
              </a:lnSpc>
              <a:spcBef>
                <a:spcPts val="0"/>
              </a:spcBef>
              <a:spcAft>
                <a:spcPts val="120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Functionalities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projects functionalities include </a:t>
            </a:r>
            <a:endParaRPr/>
          </a:p>
          <a:p>
            <a:pPr indent="-342900" lvl="0" marL="457200" rtl="0" algn="l">
              <a:spcBef>
                <a:spcPts val="1200"/>
              </a:spcBef>
              <a:spcAft>
                <a:spcPts val="0"/>
              </a:spcAft>
              <a:buSzPts val="1800"/>
              <a:buChar char="-"/>
            </a:pPr>
            <a:r>
              <a:rPr lang="en"/>
              <a:t>Taking image input from the user </a:t>
            </a:r>
            <a:endParaRPr/>
          </a:p>
          <a:p>
            <a:pPr indent="-342900" lvl="0" marL="457200" rtl="0" algn="l">
              <a:spcBef>
                <a:spcPts val="0"/>
              </a:spcBef>
              <a:spcAft>
                <a:spcPts val="0"/>
              </a:spcAft>
              <a:buSzPts val="1800"/>
              <a:buChar char="-"/>
            </a:pPr>
            <a:r>
              <a:rPr lang="en"/>
              <a:t>Passing images to the AI model to be processed</a:t>
            </a:r>
            <a:endParaRPr/>
          </a:p>
          <a:p>
            <a:pPr indent="-342900" lvl="0" marL="457200" rtl="0" algn="l">
              <a:spcBef>
                <a:spcPts val="0"/>
              </a:spcBef>
              <a:spcAft>
                <a:spcPts val="0"/>
              </a:spcAft>
              <a:buSzPts val="1800"/>
              <a:buChar char="-"/>
            </a:pPr>
            <a:r>
              <a:rPr lang="en"/>
              <a:t>Model views and parses images</a:t>
            </a:r>
            <a:endParaRPr/>
          </a:p>
          <a:p>
            <a:pPr indent="-342900" lvl="0" marL="457200" rtl="0" algn="l">
              <a:spcBef>
                <a:spcPts val="0"/>
              </a:spcBef>
              <a:spcAft>
                <a:spcPts val="0"/>
              </a:spcAft>
              <a:buSzPts val="1800"/>
              <a:buChar char="-"/>
            </a:pPr>
            <a:r>
              <a:rPr lang="en"/>
              <a:t>Assigns tag to image based on key identifiers</a:t>
            </a:r>
            <a:endParaRPr/>
          </a:p>
          <a:p>
            <a:pPr indent="-342900" lvl="0" marL="457200" rtl="0" algn="l">
              <a:spcBef>
                <a:spcPts val="0"/>
              </a:spcBef>
              <a:spcAft>
                <a:spcPts val="0"/>
              </a:spcAft>
              <a:buSzPts val="1800"/>
              <a:buChar char="-"/>
            </a:pPr>
            <a:r>
              <a:rPr lang="en"/>
              <a:t>Stores images in a local repository associated with the appropriate tag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Diagrams 1 (sequence diagram)</a:t>
            </a:r>
            <a:endParaRPr/>
          </a:p>
        </p:txBody>
      </p:sp>
      <p:sp>
        <p:nvSpPr>
          <p:cNvPr id="80" name="Google Shape;8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Tagging Images</a:t>
            </a:r>
            <a:endParaRPr/>
          </a:p>
        </p:txBody>
      </p:sp>
      <p:sp>
        <p:nvSpPr>
          <p:cNvPr id="81" name="Google Shape;8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Searching Images</a:t>
            </a:r>
            <a:endParaRPr/>
          </a:p>
        </p:txBody>
      </p:sp>
      <p:pic>
        <p:nvPicPr>
          <p:cNvPr descr="Picture" id="82" name="Google Shape;82;p17"/>
          <p:cNvPicPr preferRelativeResize="0"/>
          <p:nvPr/>
        </p:nvPicPr>
        <p:blipFill>
          <a:blip r:embed="rId3">
            <a:alphaModFix/>
          </a:blip>
          <a:stretch>
            <a:fillRect/>
          </a:stretch>
        </p:blipFill>
        <p:spPr>
          <a:xfrm>
            <a:off x="311700" y="1586950"/>
            <a:ext cx="4747475" cy="2981925"/>
          </a:xfrm>
          <a:prstGeom prst="rect">
            <a:avLst/>
          </a:prstGeom>
          <a:noFill/>
          <a:ln>
            <a:noFill/>
          </a:ln>
        </p:spPr>
      </p:pic>
      <p:pic>
        <p:nvPicPr>
          <p:cNvPr descr="Picture" id="83" name="Google Shape;83;p17"/>
          <p:cNvPicPr preferRelativeResize="0"/>
          <p:nvPr/>
        </p:nvPicPr>
        <p:blipFill>
          <a:blip r:embed="rId4">
            <a:alphaModFix/>
          </a:blip>
          <a:stretch>
            <a:fillRect/>
          </a:stretch>
        </p:blipFill>
        <p:spPr>
          <a:xfrm>
            <a:off x="4311598" y="1628614"/>
            <a:ext cx="4608751" cy="289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Diagrams 2 (Use-Case)</a:t>
            </a:r>
            <a:endParaRPr/>
          </a:p>
        </p:txBody>
      </p:sp>
      <p:pic>
        <p:nvPicPr>
          <p:cNvPr descr="Picture" id="89" name="Google Shape;89;p18"/>
          <p:cNvPicPr preferRelativeResize="0"/>
          <p:nvPr/>
        </p:nvPicPr>
        <p:blipFill>
          <a:blip r:embed="rId3">
            <a:alphaModFix/>
          </a:blip>
          <a:stretch>
            <a:fillRect/>
          </a:stretch>
        </p:blipFill>
        <p:spPr>
          <a:xfrm>
            <a:off x="3050000" y="1150663"/>
            <a:ext cx="3044000" cy="320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Diagrams 2 (Class)</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Picture" id="96" name="Google Shape;96;p19"/>
          <p:cNvPicPr preferRelativeResize="0"/>
          <p:nvPr/>
        </p:nvPicPr>
        <p:blipFill>
          <a:blip r:embed="rId3">
            <a:alphaModFix/>
          </a:blip>
          <a:stretch>
            <a:fillRect/>
          </a:stretch>
        </p:blipFill>
        <p:spPr>
          <a:xfrm>
            <a:off x="2262188" y="1146175"/>
            <a:ext cx="4619624"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28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a:t>
            </a:r>
            <a:endParaRPr/>
          </a:p>
        </p:txBody>
      </p:sp>
      <p:grpSp>
        <p:nvGrpSpPr>
          <p:cNvPr id="102" name="Google Shape;102;p20"/>
          <p:cNvGrpSpPr/>
          <p:nvPr/>
        </p:nvGrpSpPr>
        <p:grpSpPr>
          <a:xfrm>
            <a:off x="1391025" y="1293239"/>
            <a:ext cx="6616048" cy="3047877"/>
            <a:chOff x="269301" y="1767400"/>
            <a:chExt cx="4661487" cy="2121000"/>
          </a:xfrm>
        </p:grpSpPr>
        <p:pic>
          <p:nvPicPr>
            <p:cNvPr id="103" name="Google Shape;103;p20"/>
            <p:cNvPicPr preferRelativeResize="0"/>
            <p:nvPr/>
          </p:nvPicPr>
          <p:blipFill>
            <a:blip r:embed="rId3">
              <a:alphaModFix/>
            </a:blip>
            <a:stretch>
              <a:fillRect/>
            </a:stretch>
          </p:blipFill>
          <p:spPr>
            <a:xfrm>
              <a:off x="269301" y="1810675"/>
              <a:ext cx="916973" cy="963052"/>
            </a:xfrm>
            <a:prstGeom prst="rect">
              <a:avLst/>
            </a:prstGeom>
            <a:noFill/>
            <a:ln>
              <a:noFill/>
            </a:ln>
          </p:spPr>
        </p:pic>
        <p:sp>
          <p:nvSpPr>
            <p:cNvPr id="104" name="Google Shape;104;p20"/>
            <p:cNvSpPr/>
            <p:nvPr/>
          </p:nvSpPr>
          <p:spPr>
            <a:xfrm>
              <a:off x="1255225" y="2099250"/>
              <a:ext cx="540900" cy="3678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20"/>
            <p:cNvSpPr/>
            <p:nvPr/>
          </p:nvSpPr>
          <p:spPr>
            <a:xfrm>
              <a:off x="1926100" y="1767400"/>
              <a:ext cx="917100" cy="1089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ITSAMI</a:t>
              </a:r>
              <a:endParaRPr/>
            </a:p>
            <a:p>
              <a:pPr indent="0" lvl="0" marL="0" rtl="0" algn="ctr">
                <a:spcBef>
                  <a:spcPts val="0"/>
                </a:spcBef>
                <a:spcAft>
                  <a:spcPts val="0"/>
                </a:spcAft>
                <a:buNone/>
              </a:pPr>
              <a:r>
                <a:rPr lang="en"/>
                <a:t>Software</a:t>
              </a:r>
              <a:endParaRPr/>
            </a:p>
          </p:txBody>
        </p:sp>
        <p:sp>
          <p:nvSpPr>
            <p:cNvPr id="106" name="Google Shape;106;p20"/>
            <p:cNvSpPr/>
            <p:nvPr/>
          </p:nvSpPr>
          <p:spPr>
            <a:xfrm>
              <a:off x="3015400" y="2077600"/>
              <a:ext cx="619800" cy="494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 name="Google Shape;107;p20"/>
            <p:cNvPicPr preferRelativeResize="0"/>
            <p:nvPr/>
          </p:nvPicPr>
          <p:blipFill>
            <a:blip r:embed="rId3">
              <a:alphaModFix/>
            </a:blip>
            <a:stretch>
              <a:fillRect/>
            </a:stretch>
          </p:blipFill>
          <p:spPr>
            <a:xfrm>
              <a:off x="3841101" y="1801625"/>
              <a:ext cx="916973" cy="963052"/>
            </a:xfrm>
            <a:prstGeom prst="rect">
              <a:avLst/>
            </a:prstGeom>
            <a:noFill/>
            <a:ln>
              <a:noFill/>
            </a:ln>
          </p:spPr>
        </p:pic>
        <p:sp>
          <p:nvSpPr>
            <p:cNvPr id="108" name="Google Shape;108;p20"/>
            <p:cNvSpPr txBox="1"/>
            <p:nvPr/>
          </p:nvSpPr>
          <p:spPr>
            <a:xfrm>
              <a:off x="3668388" y="2856700"/>
              <a:ext cx="1262400" cy="10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&lt;Dog&gt;</a:t>
              </a:r>
              <a:endParaRPr sz="1800">
                <a:solidFill>
                  <a:schemeClr val="dk2"/>
                </a:solidFill>
              </a:endParaRPr>
            </a:p>
            <a:p>
              <a:pPr indent="0" lvl="0" marL="0" rtl="0" algn="ctr">
                <a:spcBef>
                  <a:spcPts val="0"/>
                </a:spcBef>
                <a:spcAft>
                  <a:spcPts val="0"/>
                </a:spcAft>
                <a:buNone/>
              </a:pPr>
              <a:r>
                <a:rPr lang="en" sz="1800">
                  <a:solidFill>
                    <a:schemeClr val="dk2"/>
                  </a:solidFill>
                </a:rPr>
                <a:t>&lt;Grass&gt;</a:t>
              </a:r>
              <a:endParaRPr sz="1800">
                <a:solidFill>
                  <a:schemeClr val="dk2"/>
                </a:solidFill>
              </a:endParaRPr>
            </a:p>
          </p:txBody>
        </p:sp>
      </p:grpSp>
      <p:sp>
        <p:nvSpPr>
          <p:cNvPr id="109" name="Google Shape;109;p20"/>
          <p:cNvSpPr txBox="1"/>
          <p:nvPr/>
        </p:nvSpPr>
        <p:spPr>
          <a:xfrm>
            <a:off x="173275" y="8930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Black</a:t>
            </a:r>
            <a:r>
              <a:rPr lang="en">
                <a:solidFill>
                  <a:schemeClr val="dk2"/>
                </a:solidFill>
              </a:rPr>
              <a:t> Box Testing</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a:t>
            </a:r>
            <a:endParaRPr/>
          </a:p>
        </p:txBody>
      </p:sp>
      <p:sp>
        <p:nvSpPr>
          <p:cNvPr id="115" name="Google Shape;115;p21"/>
          <p:cNvSpPr txBox="1"/>
          <p:nvPr>
            <p:ph idx="2" type="body"/>
          </p:nvPr>
        </p:nvSpPr>
        <p:spPr>
          <a:xfrm>
            <a:off x="311700" y="112512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White Box Testing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6" name="Google Shape;116;p21"/>
          <p:cNvPicPr preferRelativeResize="0"/>
          <p:nvPr/>
        </p:nvPicPr>
        <p:blipFill>
          <a:blip r:embed="rId3">
            <a:alphaModFix/>
          </a:blip>
          <a:stretch>
            <a:fillRect/>
          </a:stretch>
        </p:blipFill>
        <p:spPr>
          <a:xfrm>
            <a:off x="443284" y="1588249"/>
            <a:ext cx="8138351" cy="318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